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0" r:id="rId3"/>
    <p:sldId id="299" r:id="rId4"/>
    <p:sldId id="297" r:id="rId5"/>
    <p:sldId id="308" r:id="rId6"/>
    <p:sldId id="298" r:id="rId7"/>
    <p:sldId id="300" r:id="rId8"/>
    <p:sldId id="301" r:id="rId9"/>
    <p:sldId id="307" r:id="rId10"/>
    <p:sldId id="302" r:id="rId11"/>
    <p:sldId id="303" r:id="rId12"/>
    <p:sldId id="304" r:id="rId13"/>
    <p:sldId id="309" r:id="rId14"/>
    <p:sldId id="305" r:id="rId15"/>
    <p:sldId id="278" r:id="rId16"/>
    <p:sldId id="311" r:id="rId17"/>
    <p:sldId id="31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e Gagne" initials="HG" lastIdx="1" clrIdx="0"/>
  <p:cmAuthor id="1" name="Mary Lou" initials="ML" lastIdx="2" clrIdx="1"/>
  <p:cmAuthor id="2" name="Lindsay Toth" initials="LT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E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52" autoAdjust="0"/>
    <p:restoredTop sz="86551" autoAdjust="0"/>
  </p:normalViewPr>
  <p:slideViewPr>
    <p:cSldViewPr showGuides="1">
      <p:cViewPr>
        <p:scale>
          <a:sx n="104" d="100"/>
          <a:sy n="104" d="100"/>
        </p:scale>
        <p:origin x="2360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notesViewPr>
    <p:cSldViewPr showGuides="1"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D7214-291C-42BA-84AA-FE6A5D68FC32}" type="datetimeFigureOut">
              <a:rPr lang="en-CA" smtClean="0"/>
              <a:t>2018-01-04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734FD-B2CC-4120-BB65-969928C77E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93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A5C4D-1AE2-48B9-8E42-348C460BC61E}" type="datetimeFigureOut">
              <a:rPr lang="en-CA" smtClean="0"/>
              <a:t>2018-01-04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575F1-9059-4922-8E16-3B0DBC79909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115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aseline="0" dirty="0" smtClean="0"/>
              <a:t>Due to copyright, we are unable to insert images, please consider inserting some key images of your own in this presentation.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94170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  <a:ea typeface="Calibri"/>
                <a:cs typeface="Times New Roman"/>
              </a:rPr>
              <a:t>Reflective</a:t>
            </a:r>
            <a:r>
              <a:rPr lang="en-US" sz="1200" baseline="0" dirty="0" smtClean="0">
                <a:latin typeface="+mn-lt"/>
                <a:ea typeface="Calibri"/>
                <a:cs typeface="Times New Roman"/>
              </a:rPr>
              <a:t> clothing at night helps drivers to see you.</a:t>
            </a:r>
            <a:endParaRPr lang="en-US" sz="1200" dirty="0" smtClean="0"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>
              <a:latin typeface="+mn-lt"/>
              <a:ea typeface="Calibri"/>
              <a:cs typeface="Times New Roman"/>
            </a:endParaRPr>
          </a:p>
          <a:p>
            <a:r>
              <a:rPr lang="en-US" sz="1200" dirty="0" smtClean="0">
                <a:latin typeface="+mn-lt"/>
                <a:ea typeface="Calibri"/>
                <a:cs typeface="Times New Roman"/>
              </a:rPr>
              <a:t>The</a:t>
            </a:r>
            <a:r>
              <a:rPr lang="en-US" sz="1200" baseline="0" dirty="0" smtClean="0">
                <a:latin typeface="+mn-lt"/>
                <a:ea typeface="Calibri"/>
                <a:cs typeface="Times New Roman"/>
              </a:rPr>
              <a:t> last step</a:t>
            </a:r>
            <a:r>
              <a:rPr lang="en-US" sz="1200" dirty="0" smtClean="0">
                <a:latin typeface="+mn-lt"/>
                <a:ea typeface="Calibri"/>
                <a:cs typeface="Times New Roman"/>
              </a:rPr>
              <a:t> is a common place for a fall. Use the hand rail when available for extra support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5520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This resource</a:t>
            </a:r>
            <a:r>
              <a:rPr lang="en-CA" baseline="0" dirty="0" smtClean="0"/>
              <a:t> was developed by Southwest Ontario Falls Prevention Network  in </a:t>
            </a:r>
            <a:r>
              <a:rPr lang="en-CA" baseline="0" smtClean="0"/>
              <a:t>the spirit </a:t>
            </a:r>
            <a:r>
              <a:rPr lang="en-CA" baseline="0" dirty="0" smtClean="0"/>
              <a:t>of the </a:t>
            </a:r>
            <a:r>
              <a:rPr lang="en-CA" baseline="0" smtClean="0"/>
              <a:t>Fall Prevention Month 2017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8870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Please insert your</a:t>
            </a:r>
            <a:r>
              <a:rPr lang="en-CA" baseline="0" dirty="0" smtClean="0"/>
              <a:t> own organization’s information here.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6649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10585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Exercise</a:t>
            </a:r>
            <a:r>
              <a:rPr lang="en-CA" baseline="0" dirty="0" smtClean="0"/>
              <a:t> </a:t>
            </a:r>
            <a:r>
              <a:rPr lang="en-CA" dirty="0" smtClean="0"/>
              <a:t>improves your strength, flexibility and balance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Medications should be reviewed regularly</a:t>
            </a:r>
          </a:p>
          <a:p>
            <a:r>
              <a:rPr lang="en-CA" baseline="0" dirty="0" smtClean="0"/>
              <a:t>Annual eye exams and u</a:t>
            </a:r>
            <a:r>
              <a:rPr lang="en-CA" dirty="0" smtClean="0"/>
              <a:t>pdating</a:t>
            </a:r>
            <a:r>
              <a:rPr lang="en-CA" baseline="0" dirty="0" smtClean="0"/>
              <a:t> of </a:t>
            </a:r>
            <a:r>
              <a:rPr lang="en-CA" dirty="0" smtClean="0"/>
              <a:t> your prescription</a:t>
            </a:r>
            <a:r>
              <a:rPr lang="en-CA" baseline="0" dirty="0" smtClean="0"/>
              <a:t> as needed</a:t>
            </a:r>
          </a:p>
          <a:p>
            <a:r>
              <a:rPr lang="en-CA" baseline="0" dirty="0" smtClean="0"/>
              <a:t>Taking care and time to study your environment can be very helpful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68862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Vision issues are affected by snow, ice</a:t>
            </a:r>
            <a:r>
              <a:rPr lang="en-CA" baseline="0" dirty="0" smtClean="0"/>
              <a:t> and the shorter days.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7351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Dress in layers so you are prepared for changing winter weather. Stay warm by wearing a hat, scarf, and gloves.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Your</a:t>
            </a:r>
            <a:r>
              <a:rPr lang="en-CA" baseline="0" dirty="0" smtClean="0"/>
              <a:t> outer c</a:t>
            </a:r>
            <a:r>
              <a:rPr lang="en-CA" dirty="0" smtClean="0"/>
              <a:t>lothing</a:t>
            </a:r>
            <a:r>
              <a:rPr lang="en-CA" baseline="0" dirty="0" smtClean="0"/>
              <a:t> should ensure that</a:t>
            </a:r>
            <a:r>
              <a:rPr lang="en-CA" dirty="0" smtClean="0"/>
              <a:t> you can be seen by drivers, cyclists, and other walkers. </a:t>
            </a:r>
            <a:r>
              <a:rPr lang="en-CA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aseline="0" dirty="0" smtClean="0"/>
              <a:t>L</a:t>
            </a:r>
            <a:r>
              <a:rPr lang="en-CA" dirty="0" smtClean="0"/>
              <a:t>ook for well-insulated and lightweight footwear with a non-slip tread sole.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Use a cane or walking poles, use ice grippers on footwear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6381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  <a:ea typeface="Calibri"/>
                <a:cs typeface="Times New Roman"/>
              </a:rPr>
              <a:t>It takes longer for your</a:t>
            </a:r>
            <a:r>
              <a:rPr lang="en-US" sz="1200" baseline="0" dirty="0" smtClean="0">
                <a:latin typeface="+mn-lt"/>
                <a:ea typeface="Calibri"/>
                <a:cs typeface="Times New Roman"/>
              </a:rPr>
              <a:t> eyes to adjust as we age, take extra time to let your eye adjust as you move from outdoors to indoors and vice versa</a:t>
            </a:r>
            <a:endParaRPr lang="en-US" sz="1200" dirty="0" smtClean="0">
              <a:latin typeface="+mn-lt"/>
              <a:ea typeface="Calibri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4020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  <a:ea typeface="Calibri"/>
                <a:cs typeface="Times New Roman"/>
              </a:rPr>
              <a:t>If you are sore, switch to shorter walks and gradually increase your walking time.</a:t>
            </a:r>
            <a:endParaRPr lang="en-CA" sz="1200" dirty="0" smtClean="0"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  <a:ea typeface="Calibri"/>
                <a:cs typeface="Times New Roman"/>
              </a:rPr>
              <a:t>Dehydration can make you dizzy, which increases the risk of falling. Drink 6-8 glasses of water each day to stay hydrated</a:t>
            </a:r>
            <a:endParaRPr lang="en-CA" sz="1200" dirty="0" smtClean="0">
              <a:latin typeface="+mn-lt"/>
              <a:ea typeface="Calibri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758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We all encounter situations where we pause and move carefully. </a:t>
            </a:r>
            <a:r>
              <a:rPr lang="en-US" sz="1200" dirty="0" smtClean="0">
                <a:latin typeface="+mn-lt"/>
                <a:ea typeface="Calibri"/>
                <a:cs typeface="Times New Roman"/>
              </a:rPr>
              <a:t>Medication could increase your risk of falling.</a:t>
            </a:r>
            <a:r>
              <a:rPr lang="en-US" sz="1200" baseline="0" dirty="0" smtClean="0">
                <a:latin typeface="+mn-lt"/>
                <a:ea typeface="Calibri"/>
                <a:cs typeface="Times New Roman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  <a:ea typeface="Calibri"/>
                <a:cs typeface="Times New Roman"/>
              </a:rPr>
              <a:t>Wet leaves, rain, and snow drifts can be as risky as ice. </a:t>
            </a:r>
            <a:endParaRPr lang="en-CA" sz="1200" dirty="0" smtClean="0">
              <a:latin typeface="+mn-lt"/>
              <a:ea typeface="Calibri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575F1-9059-4922-8E16-3B0DBC799098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0491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4133056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30B5-6CA1-466D-B156-78DE2679974E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62931" y="2456046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3963092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38586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AAC4-6798-4EC8-AC7D-9474E70A9062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8236-613C-4174-A258-6E615C994219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9D8A-2BE8-4986-92A7-EE19D01ED8F0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E049-3D0F-47F0-B379-9A928F86C763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B59C-1985-4343-8ECD-641D1B9CA5A2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0A53-0110-45A9-B580-953CA60F4C9B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53152-7949-4F54-A365-09EB407CA0B6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EF34-F401-4530-8616-58C78AD47111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31F5-CD4F-4488-9F33-78FDA69A419F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AFB2-DCBA-47FD-8230-A9D6B7DAEBFE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48AA14-1164-49BE-88D7-54478D8150C4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62D1172-4F47-48CB-9CC6-174DED9E6034}" type="slidenum">
              <a:rPr lang="en-CA" smtClean="0"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/>
              <a:t>Safe Winter Walking</a:t>
            </a:r>
            <a:endParaRPr lang="en-CA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752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270173"/>
            <a:ext cx="7772400" cy="1143000"/>
          </a:xfrm>
        </p:spPr>
        <p:txBody>
          <a:bodyPr>
            <a:normAutofit/>
          </a:bodyPr>
          <a:lstStyle/>
          <a:p>
            <a:r>
              <a:rPr lang="en-CA" i="1" dirty="0" smtClean="0"/>
              <a:t>After your </a:t>
            </a:r>
            <a:r>
              <a:rPr lang="en-CA" i="1" dirty="0"/>
              <a:t>w</a:t>
            </a:r>
            <a:r>
              <a:rPr lang="en-CA" i="1" dirty="0" smtClean="0"/>
              <a:t>alk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10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74904" y="1484784"/>
            <a:ext cx="7499176" cy="3615333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endParaRPr lang="en-US" sz="3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en-US" sz="3600" dirty="0" smtClean="0">
                <a:ea typeface="Calibri"/>
                <a:cs typeface="Times New Roman"/>
              </a:rPr>
              <a:t>Assess </a:t>
            </a:r>
            <a:r>
              <a:rPr lang="en-US" sz="3600" dirty="0">
                <a:ea typeface="Calibri"/>
                <a:cs typeface="Times New Roman"/>
              </a:rPr>
              <a:t>how you </a:t>
            </a:r>
            <a:r>
              <a:rPr lang="en-US" sz="3600" dirty="0" smtClean="0">
                <a:ea typeface="Calibri"/>
                <a:cs typeface="Times New Roman"/>
              </a:rPr>
              <a:t>feel.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endParaRPr lang="en-US" sz="3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en-US" sz="3600" dirty="0" smtClean="0">
                <a:ea typeface="Calibri"/>
                <a:cs typeface="Times New Roman"/>
              </a:rPr>
              <a:t>Enjoy </a:t>
            </a:r>
            <a:r>
              <a:rPr lang="en-US" sz="3600" dirty="0">
                <a:ea typeface="Calibri"/>
                <a:cs typeface="Times New Roman"/>
              </a:rPr>
              <a:t>a glass of water. 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87979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188640"/>
            <a:ext cx="7772400" cy="1143000"/>
          </a:xfrm>
        </p:spPr>
        <p:txBody>
          <a:bodyPr>
            <a:normAutofit/>
          </a:bodyPr>
          <a:lstStyle/>
          <a:p>
            <a:r>
              <a:rPr lang="en-CA" i="1" dirty="0" smtClean="0"/>
              <a:t>Helpful tips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11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74904" y="1700808"/>
            <a:ext cx="7772400" cy="36930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en-US" sz="3600" dirty="0">
                <a:ea typeface="Calibri"/>
                <a:cs typeface="Times New Roman"/>
              </a:rPr>
              <a:t>Keep your doctor informed of your physical activity </a:t>
            </a:r>
            <a:r>
              <a:rPr lang="en-US" sz="3600" dirty="0" smtClean="0">
                <a:ea typeface="Calibri"/>
                <a:cs typeface="Times New Roman"/>
              </a:rPr>
              <a:t>level.</a:t>
            </a:r>
            <a:endParaRPr lang="en-CA" sz="3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/>
              <a:buChar char=""/>
            </a:pPr>
            <a:r>
              <a:rPr lang="en-US" sz="3600" dirty="0">
                <a:ea typeface="Calibri"/>
                <a:cs typeface="Times New Roman"/>
              </a:rPr>
              <a:t>If you find yourself walking on ice, move </a:t>
            </a:r>
            <a:r>
              <a:rPr lang="en-US" sz="3600" dirty="0" smtClean="0">
                <a:ea typeface="Calibri"/>
                <a:cs typeface="Times New Roman"/>
              </a:rPr>
              <a:t>slowly, keep your </a:t>
            </a:r>
            <a:r>
              <a:rPr lang="en-US" sz="3600" dirty="0">
                <a:ea typeface="Calibri"/>
                <a:cs typeface="Times New Roman"/>
              </a:rPr>
              <a:t>knees loose, </a:t>
            </a:r>
            <a:r>
              <a:rPr lang="en-US" sz="3600" dirty="0" smtClean="0">
                <a:ea typeface="Calibri"/>
                <a:cs typeface="Times New Roman"/>
              </a:rPr>
              <a:t>and shorten </a:t>
            </a:r>
            <a:r>
              <a:rPr lang="en-US" sz="3600" dirty="0">
                <a:ea typeface="Calibri"/>
                <a:cs typeface="Times New Roman"/>
              </a:rPr>
              <a:t>your </a:t>
            </a:r>
            <a:r>
              <a:rPr lang="en-US" sz="3600" dirty="0" smtClean="0">
                <a:ea typeface="Calibri"/>
                <a:cs typeface="Times New Roman"/>
              </a:rPr>
              <a:t>strides. 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9585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188640"/>
            <a:ext cx="7772400" cy="1143000"/>
          </a:xfrm>
        </p:spPr>
        <p:txBody>
          <a:bodyPr>
            <a:normAutofit/>
          </a:bodyPr>
          <a:lstStyle/>
          <a:p>
            <a:r>
              <a:rPr lang="en-CA" i="1" dirty="0" smtClean="0"/>
              <a:t>More Helpful Tips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12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68996"/>
            <a:ext cx="7772400" cy="4572000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en-US" sz="3600" dirty="0">
                <a:ea typeface="Calibri"/>
                <a:cs typeface="Times New Roman"/>
              </a:rPr>
              <a:t>Once it gets dark outside, you may not be able to see dangers as easily - and dangers such as cars may not be able to see </a:t>
            </a:r>
            <a:r>
              <a:rPr lang="en-US" sz="3600" dirty="0" smtClean="0">
                <a:ea typeface="Calibri"/>
                <a:cs typeface="Times New Roman"/>
              </a:rPr>
              <a:t>you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endParaRPr lang="en-US" sz="3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en-US" sz="3600" dirty="0" smtClean="0">
                <a:ea typeface="Calibri"/>
                <a:cs typeface="Times New Roman"/>
              </a:rPr>
              <a:t> Take </a:t>
            </a:r>
            <a:r>
              <a:rPr lang="en-US" sz="3600" dirty="0">
                <a:ea typeface="Calibri"/>
                <a:cs typeface="Times New Roman"/>
              </a:rPr>
              <a:t>extra care when stepping off the last step of </a:t>
            </a:r>
            <a:r>
              <a:rPr lang="en-US" sz="3600" dirty="0" smtClean="0">
                <a:ea typeface="Calibri"/>
                <a:cs typeface="Times New Roman"/>
              </a:rPr>
              <a:t>stairs</a:t>
            </a:r>
            <a:endParaRPr lang="en-CA" sz="3600" dirty="0">
              <a:ea typeface="Calibri"/>
              <a:cs typeface="Times New Roman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375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188640"/>
            <a:ext cx="7772400" cy="1143000"/>
          </a:xfrm>
        </p:spPr>
        <p:txBody>
          <a:bodyPr>
            <a:normAutofit/>
          </a:bodyPr>
          <a:lstStyle/>
          <a:p>
            <a:r>
              <a:rPr lang="en-CA" i="1" dirty="0" smtClean="0"/>
              <a:t>What your walk does…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13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750"/>
              </a:spcAft>
              <a:buNone/>
            </a:pPr>
            <a:endParaRPr lang="en-CA" sz="3600" dirty="0" smtClean="0">
              <a:solidFill>
                <a:srgbClr val="333333"/>
              </a:solidFill>
              <a:latin typeface="Calibri Light"/>
              <a:ea typeface="Times New Roman"/>
              <a:cs typeface="Arial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en-CA" sz="3600" dirty="0" smtClean="0">
                <a:solidFill>
                  <a:srgbClr val="333333"/>
                </a:solidFill>
                <a:ea typeface="Times New Roman"/>
                <a:cs typeface="Arial"/>
              </a:rPr>
              <a:t>Walking </a:t>
            </a:r>
            <a:r>
              <a:rPr lang="en-CA" sz="3600" dirty="0">
                <a:solidFill>
                  <a:srgbClr val="333333"/>
                </a:solidFill>
                <a:ea typeface="Times New Roman"/>
                <a:cs typeface="Arial"/>
              </a:rPr>
              <a:t>improves your mental, social, and physical health; balance, posture and muscle strength. </a:t>
            </a:r>
            <a:r>
              <a:rPr lang="en-CA" sz="3600" dirty="0" smtClean="0">
                <a:solidFill>
                  <a:srgbClr val="333333"/>
                </a:solidFill>
                <a:ea typeface="Times New Roman"/>
                <a:cs typeface="Arial"/>
              </a:rPr>
              <a:t>It reduces </a:t>
            </a:r>
            <a:r>
              <a:rPr lang="en-CA" sz="3600" dirty="0">
                <a:solidFill>
                  <a:srgbClr val="333333"/>
                </a:solidFill>
                <a:ea typeface="Times New Roman"/>
                <a:cs typeface="Arial"/>
              </a:rPr>
              <a:t>the risk of heart disease, developing high blood pressure, diabetes, improves bone health and reduces the risk of fractures from falls. </a:t>
            </a:r>
            <a:endParaRPr lang="en-CA" sz="3600" dirty="0">
              <a:ea typeface="Times New Roman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356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14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83568" y="692696"/>
            <a:ext cx="7772400" cy="4572000"/>
          </a:xfrm>
        </p:spPr>
        <p:txBody>
          <a:bodyPr/>
          <a:lstStyle/>
          <a:p>
            <a:pPr marL="18288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4800" dirty="0" smtClean="0">
              <a:latin typeface="Calibri"/>
              <a:ea typeface="Calibri"/>
              <a:cs typeface="Times New Roman"/>
            </a:endParaRPr>
          </a:p>
          <a:p>
            <a:pPr marL="18288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000" dirty="0" smtClean="0">
                <a:ea typeface="Calibri"/>
                <a:cs typeface="Times New Roman"/>
              </a:rPr>
              <a:t>Enjoy </a:t>
            </a:r>
            <a:r>
              <a:rPr lang="en-US" sz="6000" dirty="0">
                <a:ea typeface="Calibri"/>
                <a:cs typeface="Times New Roman"/>
              </a:rPr>
              <a:t>winter </a:t>
            </a:r>
            <a:r>
              <a:rPr lang="en-US" sz="6000" dirty="0" smtClean="0">
                <a:ea typeface="Calibri"/>
                <a:cs typeface="Times New Roman"/>
              </a:rPr>
              <a:t>walking</a:t>
            </a:r>
          </a:p>
          <a:p>
            <a:pPr marL="18288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000" dirty="0" smtClean="0">
                <a:ea typeface="Calibri"/>
                <a:cs typeface="Times New Roman"/>
              </a:rPr>
              <a:t> </a:t>
            </a:r>
            <a:r>
              <a:rPr lang="en-US" sz="6000" dirty="0">
                <a:ea typeface="Calibri"/>
                <a:cs typeface="Times New Roman"/>
              </a:rPr>
              <a:t>and </a:t>
            </a:r>
            <a:endParaRPr lang="en-US" sz="6000" dirty="0" smtClean="0">
              <a:ea typeface="Calibri"/>
              <a:cs typeface="Times New Roman"/>
            </a:endParaRPr>
          </a:p>
          <a:p>
            <a:pPr marL="18288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000" dirty="0" smtClean="0">
                <a:ea typeface="Calibri"/>
                <a:cs typeface="Times New Roman"/>
              </a:rPr>
              <a:t>be </a:t>
            </a:r>
            <a:r>
              <a:rPr lang="en-US" sz="6000" dirty="0">
                <a:ea typeface="Calibri"/>
                <a:cs typeface="Times New Roman"/>
              </a:rPr>
              <a:t>safe!</a:t>
            </a:r>
            <a:endParaRPr lang="en-CA" sz="6000" dirty="0">
              <a:ea typeface="Calibri"/>
              <a:cs typeface="Times New Roman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955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15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27584" y="1196752"/>
            <a:ext cx="7772400" cy="4248472"/>
          </a:xfrm>
        </p:spPr>
        <p:txBody>
          <a:bodyPr>
            <a:noAutofit/>
          </a:bodyPr>
          <a:lstStyle/>
          <a:p>
            <a:r>
              <a:rPr lang="en-CA" sz="3600" dirty="0" smtClean="0"/>
              <a:t>Safe </a:t>
            </a:r>
            <a:r>
              <a:rPr lang="en-CA" sz="3600" dirty="0"/>
              <a:t>Winter Walking resources are a collective effort of the Southwest Ontario Fall Prevention Network (SWOFPN</a:t>
            </a:r>
            <a:r>
              <a:rPr lang="en-CA" sz="3600" dirty="0" smtClean="0"/>
              <a:t>)</a:t>
            </a:r>
          </a:p>
          <a:p>
            <a:pPr marL="0" indent="0">
              <a:buNone/>
            </a:pPr>
            <a:r>
              <a:rPr lang="en-CA" sz="3600" dirty="0" smtClean="0"/>
              <a:t> </a:t>
            </a:r>
          </a:p>
          <a:p>
            <a:r>
              <a:rPr lang="en-CA" sz="3600" dirty="0" smtClean="0"/>
              <a:t>This </a:t>
            </a:r>
            <a:r>
              <a:rPr lang="en-CA" sz="3600" dirty="0"/>
              <a:t>Power Point Presentation was created for you by members of SWOFPN and the Fall Prevention Community of </a:t>
            </a:r>
            <a:r>
              <a:rPr lang="en-CA" sz="3600" dirty="0" smtClean="0"/>
              <a:t>Practice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44608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Your own contact information here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779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EF34-F401-4530-8616-58C78AD47111}" type="datetime1">
              <a:rPr lang="en-US" smtClean="0"/>
              <a:t>1/4/18</a:t>
            </a:fld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17</a:t>
            </a:fld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00" y="1068569"/>
            <a:ext cx="7848872" cy="4273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85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2</a:t>
            </a:fld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335169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i="1" dirty="0" smtClean="0"/>
              <a:t>Your personalized introduction page for your presentation</a:t>
            </a:r>
            <a:endParaRPr lang="en-CA" sz="3600" i="1" dirty="0"/>
          </a:p>
        </p:txBody>
      </p:sp>
    </p:spTree>
    <p:extLst>
      <p:ext uri="{BB962C8B-B14F-4D97-AF65-F5344CB8AC3E}">
        <p14:creationId xmlns:p14="http://schemas.microsoft.com/office/powerpoint/2010/main" val="38453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3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323528" y="1484784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6000" dirty="0" smtClean="0"/>
              <a:t>Physical </a:t>
            </a:r>
            <a:r>
              <a:rPr lang="en-CA" sz="6000" dirty="0"/>
              <a:t>activity throughout the year is a part of healthy aging and can help prevent falls and </a:t>
            </a:r>
            <a:r>
              <a:rPr lang="en-CA" sz="6000" dirty="0" smtClean="0"/>
              <a:t>fractures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353383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4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3504" y="1363125"/>
            <a:ext cx="8083296" cy="51110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CA" sz="6000" dirty="0"/>
              <a:t>Regular physical activity during the winter months could include walking, snow shoeing, or shoveling</a:t>
            </a:r>
          </a:p>
        </p:txBody>
      </p:sp>
    </p:spTree>
    <p:extLst>
      <p:ext uri="{BB962C8B-B14F-4D97-AF65-F5344CB8AC3E}">
        <p14:creationId xmlns:p14="http://schemas.microsoft.com/office/powerpoint/2010/main" val="399535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" y="274638"/>
            <a:ext cx="8540496" cy="1143000"/>
          </a:xfrm>
        </p:spPr>
        <p:txBody>
          <a:bodyPr/>
          <a:lstStyle/>
          <a:p>
            <a:r>
              <a:rPr lang="en-CA" i="1" dirty="0" smtClean="0"/>
              <a:t>General fall prevention safety tips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5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8083296" cy="39974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CA" sz="3600" dirty="0" smtClean="0"/>
              <a:t>Regular exercise</a:t>
            </a:r>
          </a:p>
          <a:p>
            <a:pPr>
              <a:lnSpc>
                <a:spcPct val="150000"/>
              </a:lnSpc>
            </a:pPr>
            <a:r>
              <a:rPr lang="en-CA" sz="3600" dirty="0" smtClean="0"/>
              <a:t>Review medications</a:t>
            </a:r>
          </a:p>
          <a:p>
            <a:pPr>
              <a:lnSpc>
                <a:spcPct val="150000"/>
              </a:lnSpc>
            </a:pPr>
            <a:r>
              <a:rPr lang="en-CA" sz="3600" dirty="0" smtClean="0"/>
              <a:t>Vision assessment</a:t>
            </a:r>
          </a:p>
          <a:p>
            <a:pPr>
              <a:lnSpc>
                <a:spcPct val="150000"/>
              </a:lnSpc>
            </a:pPr>
            <a:r>
              <a:rPr lang="en-CA" sz="3600" dirty="0" smtClean="0"/>
              <a:t>Take your time and watch your step</a:t>
            </a:r>
          </a:p>
          <a:p>
            <a:endParaRPr lang="en-CA" dirty="0" smtClean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8203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" y="274638"/>
            <a:ext cx="8674168" cy="1143000"/>
          </a:xfrm>
        </p:spPr>
        <p:txBody>
          <a:bodyPr>
            <a:noAutofit/>
          </a:bodyPr>
          <a:lstStyle/>
          <a:p>
            <a:r>
              <a:rPr lang="en-CA" i="1" dirty="0" smtClean="0"/>
              <a:t>What can you do to stay safe in winter? 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6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61792" y="1862758"/>
            <a:ext cx="7643192" cy="431899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a typeface="Calibri"/>
                <a:cs typeface="Times New Roman"/>
              </a:rPr>
              <a:t>Watch for hazards masked by snow.</a:t>
            </a:r>
          </a:p>
          <a:p>
            <a:r>
              <a:rPr lang="en-US" sz="3600" dirty="0" smtClean="0">
                <a:cs typeface="Times New Roman"/>
              </a:rPr>
              <a:t>Be aware of effects of glare.</a:t>
            </a:r>
            <a:endParaRPr lang="en-US" sz="3600" dirty="0" smtClean="0">
              <a:ea typeface="Calibri"/>
              <a:cs typeface="Times New Roman"/>
            </a:endParaRPr>
          </a:p>
          <a:p>
            <a:r>
              <a:rPr lang="en-US" sz="3600" dirty="0" smtClean="0">
                <a:ea typeface="Calibri"/>
                <a:cs typeface="Times New Roman"/>
              </a:rPr>
              <a:t>Look </a:t>
            </a:r>
            <a:r>
              <a:rPr lang="en-US" sz="3600" dirty="0">
                <a:ea typeface="Calibri"/>
                <a:cs typeface="Times New Roman"/>
              </a:rPr>
              <a:t>for black ice and other icy </a:t>
            </a:r>
            <a:r>
              <a:rPr lang="en-US" sz="3600" dirty="0" smtClean="0">
                <a:ea typeface="Calibri"/>
                <a:cs typeface="Times New Roman"/>
              </a:rPr>
              <a:t>surfaces.</a:t>
            </a:r>
            <a:endParaRPr lang="en-US" sz="3600" dirty="0" smtClean="0">
              <a:cs typeface="Times New Roman"/>
            </a:endParaRPr>
          </a:p>
          <a:p>
            <a:r>
              <a:rPr lang="en-US" sz="3600" dirty="0" smtClean="0">
                <a:cs typeface="Times New Roman"/>
              </a:rPr>
              <a:t>Remember it gets dark early becoming more difficult to see.</a:t>
            </a:r>
          </a:p>
          <a:p>
            <a:pPr marL="0" indent="0">
              <a:buNone/>
            </a:pPr>
            <a:endParaRPr lang="en-US" sz="2800" dirty="0" smtClean="0">
              <a:cs typeface="Times New Roman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494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06" y="188640"/>
            <a:ext cx="8540496" cy="1143000"/>
          </a:xfrm>
        </p:spPr>
        <p:txBody>
          <a:bodyPr>
            <a:normAutofit/>
          </a:bodyPr>
          <a:lstStyle/>
          <a:p>
            <a:r>
              <a:rPr lang="en-CA" i="1" dirty="0" smtClean="0"/>
              <a:t>Before you start your walk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7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27584" y="1898180"/>
            <a:ext cx="8083296" cy="4253110"/>
          </a:xfrm>
        </p:spPr>
        <p:txBody>
          <a:bodyPr>
            <a:noAutofit/>
          </a:bodyPr>
          <a:lstStyle/>
          <a:p>
            <a:r>
              <a:rPr lang="en-CA" sz="3600" dirty="0" smtClean="0"/>
              <a:t>Monitor </a:t>
            </a:r>
            <a:r>
              <a:rPr lang="en-CA" sz="3600" dirty="0"/>
              <a:t>the forecast and plan </a:t>
            </a:r>
            <a:r>
              <a:rPr lang="en-CA" sz="3600" dirty="0" smtClean="0"/>
              <a:t>ahead</a:t>
            </a:r>
          </a:p>
          <a:p>
            <a:r>
              <a:rPr lang="en-CA" sz="3600" dirty="0" smtClean="0"/>
              <a:t>Wear </a:t>
            </a:r>
            <a:r>
              <a:rPr lang="en-CA" sz="3600" dirty="0"/>
              <a:t>bright or reflective </a:t>
            </a:r>
            <a:r>
              <a:rPr lang="en-CA" sz="3600" dirty="0" smtClean="0"/>
              <a:t>gear</a:t>
            </a:r>
            <a:endParaRPr lang="en-CA" sz="3600" dirty="0"/>
          </a:p>
          <a:p>
            <a:r>
              <a:rPr lang="en-CA" sz="3600" dirty="0" smtClean="0"/>
              <a:t>Choose </a:t>
            </a:r>
            <a:r>
              <a:rPr lang="en-CA" sz="3600" dirty="0"/>
              <a:t>warm, stable footwear </a:t>
            </a:r>
            <a:endParaRPr lang="en-CA" sz="3600" dirty="0" smtClean="0"/>
          </a:p>
          <a:p>
            <a:r>
              <a:rPr lang="en-CA" sz="3600" dirty="0"/>
              <a:t>Consider assistive devices </a:t>
            </a:r>
            <a:r>
              <a:rPr lang="en-CA" sz="3600" dirty="0" smtClean="0"/>
              <a:t> 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31059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610" y="164704"/>
            <a:ext cx="7772400" cy="1143000"/>
          </a:xfrm>
        </p:spPr>
        <p:txBody>
          <a:bodyPr>
            <a:normAutofit/>
          </a:bodyPr>
          <a:lstStyle/>
          <a:p>
            <a:r>
              <a:rPr lang="en-CA" i="1" dirty="0" smtClean="0"/>
              <a:t>During your </a:t>
            </a:r>
            <a:r>
              <a:rPr lang="en-CA" i="1" dirty="0"/>
              <a:t>w</a:t>
            </a:r>
            <a:r>
              <a:rPr lang="en-CA" i="1" dirty="0" smtClean="0"/>
              <a:t>alk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8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3504" y="1599506"/>
            <a:ext cx="7859216" cy="431899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en-US" sz="3600" dirty="0">
                <a:ea typeface="Calibri"/>
                <a:cs typeface="Times New Roman"/>
              </a:rPr>
              <a:t>Be aware of your surroundings and scan for hazards. Black ice is </a:t>
            </a:r>
            <a:r>
              <a:rPr lang="en-US" sz="3600" dirty="0" smtClean="0">
                <a:ea typeface="Calibri"/>
                <a:cs typeface="Times New Roman"/>
              </a:rPr>
              <a:t>not </a:t>
            </a:r>
            <a:r>
              <a:rPr lang="en-US" sz="3600" dirty="0">
                <a:ea typeface="Calibri"/>
                <a:cs typeface="Times New Roman"/>
              </a:rPr>
              <a:t>visible to the </a:t>
            </a:r>
            <a:r>
              <a:rPr lang="en-US" sz="3600" dirty="0" smtClean="0">
                <a:ea typeface="Calibri"/>
                <a:cs typeface="Times New Roman"/>
              </a:rPr>
              <a:t>eye.</a:t>
            </a:r>
            <a:endParaRPr lang="en-US" sz="3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en-US" sz="3600" dirty="0" smtClean="0">
                <a:ea typeface="Calibri"/>
                <a:cs typeface="Times New Roman"/>
              </a:rPr>
              <a:t>Watch </a:t>
            </a:r>
            <a:r>
              <a:rPr lang="en-US" sz="3600" dirty="0">
                <a:ea typeface="Calibri"/>
                <a:cs typeface="Times New Roman"/>
              </a:rPr>
              <a:t>for </a:t>
            </a:r>
            <a:r>
              <a:rPr lang="en-US" sz="3600" dirty="0" smtClean="0">
                <a:ea typeface="Calibri"/>
                <a:cs typeface="Times New Roman"/>
              </a:rPr>
              <a:t>sidewalk cracks</a:t>
            </a:r>
            <a:r>
              <a:rPr lang="en-US" sz="3600" dirty="0">
                <a:ea typeface="Calibri"/>
                <a:cs typeface="Times New Roman"/>
              </a:rPr>
              <a:t>, and uneven or changing </a:t>
            </a:r>
            <a:r>
              <a:rPr lang="en-US" sz="3600" dirty="0" smtClean="0">
                <a:ea typeface="Calibri"/>
                <a:cs typeface="Times New Roman"/>
              </a:rPr>
              <a:t>surfaces.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/>
              <a:buChar char=""/>
            </a:pPr>
            <a:r>
              <a:rPr lang="en-US" sz="3600" dirty="0" smtClean="0">
                <a:ea typeface="Calibri"/>
                <a:cs typeface="Times New Roman"/>
              </a:rPr>
              <a:t>Walk </a:t>
            </a:r>
            <a:r>
              <a:rPr lang="en-US" sz="3600" dirty="0">
                <a:ea typeface="Calibri"/>
                <a:cs typeface="Times New Roman"/>
              </a:rPr>
              <a:t>on designated, </a:t>
            </a:r>
            <a:r>
              <a:rPr lang="en-US" sz="3600" dirty="0" smtClean="0">
                <a:ea typeface="Calibri"/>
                <a:cs typeface="Times New Roman"/>
              </a:rPr>
              <a:t>clear </a:t>
            </a:r>
            <a:r>
              <a:rPr lang="en-US" sz="3600" dirty="0">
                <a:ea typeface="Calibri"/>
                <a:cs typeface="Times New Roman"/>
              </a:rPr>
              <a:t>paths. Try walking with a friend. </a:t>
            </a:r>
            <a:endParaRPr lang="en-US" sz="3600" dirty="0" smtClean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25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697" y="188640"/>
            <a:ext cx="7772400" cy="1143000"/>
          </a:xfrm>
        </p:spPr>
        <p:txBody>
          <a:bodyPr>
            <a:normAutofit/>
          </a:bodyPr>
          <a:lstStyle/>
          <a:p>
            <a:r>
              <a:rPr lang="en-CA" i="1" dirty="0" smtClean="0"/>
              <a:t>During your </a:t>
            </a:r>
            <a:r>
              <a:rPr lang="en-CA" i="1" dirty="0"/>
              <a:t>w</a:t>
            </a:r>
            <a:r>
              <a:rPr lang="en-CA" i="1" dirty="0" smtClean="0"/>
              <a:t>alk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1172-4F47-48CB-9CC6-174DED9E6034}" type="slidenum">
              <a:rPr lang="en-CA" smtClean="0"/>
              <a:t>9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6477" y="1700808"/>
            <a:ext cx="7772400" cy="45720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buClr>
                <a:srgbClr val="DE701E"/>
              </a:buClr>
              <a:buFont typeface="Symbol"/>
              <a:buChar char=""/>
            </a:pPr>
            <a:r>
              <a:rPr lang="en-US" sz="3600" dirty="0">
                <a:ea typeface="Calibri"/>
                <a:cs typeface="Times New Roman"/>
              </a:rPr>
              <a:t>Take your time and ask for help if </a:t>
            </a:r>
            <a:r>
              <a:rPr lang="en-US" sz="3600" dirty="0" smtClean="0">
                <a:ea typeface="Calibri"/>
                <a:cs typeface="Times New Roman"/>
              </a:rPr>
              <a:t>needed.</a:t>
            </a:r>
            <a:endParaRPr lang="en-CA" sz="3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buClr>
                <a:srgbClr val="DE701E"/>
              </a:buClr>
              <a:buFont typeface="Symbol"/>
              <a:buChar char=""/>
            </a:pP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Keep 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your hands out of your pockets to help 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you balance.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DE701E"/>
              </a:buClr>
              <a:buFont typeface="Symbol"/>
              <a:buChar char=""/>
            </a:pP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Give 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time to let your eyes 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adjust.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53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s Prevention CoP Presentation June 2015">
  <a:themeElements>
    <a:clrScheme name="Falls Prevention CoP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E701E"/>
      </a:accent1>
      <a:accent2>
        <a:srgbClr val="0067A5"/>
      </a:accent2>
      <a:accent3>
        <a:srgbClr val="009DDC"/>
      </a:accent3>
      <a:accent4>
        <a:srgbClr val="00A074"/>
      </a:accent4>
      <a:accent5>
        <a:srgbClr val="96A9A9"/>
      </a:accent5>
      <a:accent6>
        <a:srgbClr val="5270F2"/>
      </a:accent6>
      <a:hlink>
        <a:srgbClr val="5270F2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Falls Prevention CoP Presentation June 2015</Template>
  <TotalTime>1097</TotalTime>
  <Words>729</Words>
  <Application>Microsoft Macintosh PowerPoint</Application>
  <PresentationFormat>On-screen Show (4:3)</PresentationFormat>
  <Paragraphs>99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Franklin Gothic Book</vt:lpstr>
      <vt:lpstr>Perpetua</vt:lpstr>
      <vt:lpstr>Symbol</vt:lpstr>
      <vt:lpstr>Times New Roman</vt:lpstr>
      <vt:lpstr>Wingdings 2</vt:lpstr>
      <vt:lpstr>Falls Prevention CoP Presentation June 2015</vt:lpstr>
      <vt:lpstr>Safe Winter Walking</vt:lpstr>
      <vt:lpstr>PowerPoint Presentation</vt:lpstr>
      <vt:lpstr>PowerPoint Presentation</vt:lpstr>
      <vt:lpstr>PowerPoint Presentation</vt:lpstr>
      <vt:lpstr>General fall prevention safety tips</vt:lpstr>
      <vt:lpstr>What can you do to stay safe in winter? </vt:lpstr>
      <vt:lpstr>Before you start your walk</vt:lpstr>
      <vt:lpstr>During your walk</vt:lpstr>
      <vt:lpstr>During your walk</vt:lpstr>
      <vt:lpstr>After your walk</vt:lpstr>
      <vt:lpstr>Helpful tips</vt:lpstr>
      <vt:lpstr>More Helpful Tips</vt:lpstr>
      <vt:lpstr>What your walk does…</vt:lpstr>
      <vt:lpstr>PowerPoint Presentation</vt:lpstr>
      <vt:lpstr>PowerPoint Presentation</vt:lpstr>
      <vt:lpstr>Your own contact information here</vt:lpstr>
      <vt:lpstr>PowerPoint Presentation</vt:lpstr>
    </vt:vector>
  </TitlesOfParts>
  <Company>Microsoft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Us for the Power of Positive Linking!</dc:title>
  <dc:creator>Lindsay Toth</dc:creator>
  <cp:lastModifiedBy>Lindsay Toth</cp:lastModifiedBy>
  <cp:revision>101</cp:revision>
  <dcterms:created xsi:type="dcterms:W3CDTF">2015-05-19T18:47:04Z</dcterms:created>
  <dcterms:modified xsi:type="dcterms:W3CDTF">2018-01-05T02:21:13Z</dcterms:modified>
</cp:coreProperties>
</file>